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992" r:id="rId2"/>
    <p:sldId id="1133" r:id="rId3"/>
    <p:sldId id="1134" r:id="rId4"/>
    <p:sldId id="1135" r:id="rId5"/>
    <p:sldId id="1132" r:id="rId6"/>
    <p:sldId id="1123" r:id="rId7"/>
    <p:sldId id="1127" r:id="rId8"/>
    <p:sldId id="1128" r:id="rId9"/>
    <p:sldId id="1129" r:id="rId10"/>
    <p:sldId id="1130" r:id="rId11"/>
    <p:sldId id="1137" r:id="rId12"/>
    <p:sldId id="1138" r:id="rId13"/>
    <p:sldId id="1140" r:id="rId14"/>
    <p:sldId id="1139" r:id="rId15"/>
    <p:sldId id="1126" r:id="rId16"/>
    <p:sldId id="1136" r:id="rId17"/>
    <p:sldId id="11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DFF8F7"/>
    <a:srgbClr val="CCCC00"/>
    <a:srgbClr val="FFFF99"/>
    <a:srgbClr val="FF3300"/>
    <a:srgbClr val="DDDDDD"/>
    <a:srgbClr val="FFEA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5326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bg-BG" smtClean="0"/>
              <a:t>Магистърска програма „Софтуерни технологии“ </a:t>
            </a:r>
            <a:endParaRPr lang="bg-BG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ED04BB-51B0-42BC-87A2-175DD068A95D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89469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34D4-8825-47C8-B928-EE16818B3382}" type="datetimeFigureOut">
              <a:rPr lang="bg-BG" smtClean="0"/>
              <a:pPr/>
              <a:t>25.8.2015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g-BG" smtClean="0"/>
              <a:t>Магистърска програма „Софтуерни технологии“ 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E4576-4F32-4E08-B8D1-C25B4F913F7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924427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8202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21009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06307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6093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59166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3487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11655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8289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91784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hyperlink" Target="http://www.uni-plovdiv.bg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fmi.uni-plovdiv.bg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2" y="0"/>
            <a:ext cx="918051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35496" y="116632"/>
            <a:ext cx="9017064" cy="664992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3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5" y="3136658"/>
            <a:ext cx="910224" cy="20756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3055622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7"/>
            <a:ext cx="6755167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dirty="0" smtClean="0"/>
              <a:t>Подзаглавие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4705" y="3227034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bg-BG" dirty="0" smtClean="0"/>
              <a:t>Основно заглавие</a:t>
            </a:r>
            <a:endParaRPr lang="en-US" dirty="0"/>
          </a:p>
        </p:txBody>
      </p:sp>
      <p:pic>
        <p:nvPicPr>
          <p:cNvPr id="2050" name="Picture 2" descr="F:\Users\e.doychev\Desktop\PU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63" y="3356992"/>
            <a:ext cx="701925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Users\e.doychev\Desktop\MyFMI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90" t="13234" r="19191" b="13576"/>
          <a:stretch/>
        </p:blipFill>
        <p:spPr bwMode="auto">
          <a:xfrm>
            <a:off x="7858345" y="4226492"/>
            <a:ext cx="618962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004421" y="6237312"/>
            <a:ext cx="576064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smtClean="0"/>
              <a:t>15th Workshop SEERE, 24th-30th August 2015,  Bohinj</a:t>
            </a: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82333"/>
            <a:ext cx="864096" cy="687027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134B-D462-4F54-93CF-8C1C8B77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3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10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8"/>
            <a:ext cx="1485531" cy="578898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72200" cy="5791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CDD-FCBD-4E21-AA91-828A1541F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bg-B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D5CF-6102-4961-8AEC-25473D6FD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1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4D4F-A961-446D-B73A-A8DFE791F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0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1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1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1600" y="6356351"/>
            <a:ext cx="1619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44BA-0D56-4B7B-8C64-0D397C6F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3608" y="6356351"/>
            <a:ext cx="15471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0CEE-C0C4-4592-BC81-07F118680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1600" y="6356351"/>
            <a:ext cx="1619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BAE2-2C20-44A6-95D8-FA0436BF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6040-E166-4D72-9C93-8EE74F436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1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356351"/>
            <a:ext cx="3744416" cy="365125"/>
          </a:xfrm>
        </p:spPr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D408-230F-4BBD-BDBA-7AAE29E7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3"/>
            <a:ext cx="248325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3"/>
            <a:ext cx="229863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8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861-2E7E-4E50-8A8E-F4CB2D5F8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029201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5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1"/>
            <a:ext cx="7328515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624" y="635635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mtClean="0"/>
              <a:t>15th Workshop SEERE, 24th-30th August 2015,  Bohinj</a:t>
            </a:r>
            <a:endParaRPr lang="bg-B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23DF8F-B035-4638-9281-64846867D1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3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3" y="6190471"/>
            <a:ext cx="665643" cy="5292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advClick="0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81369"/>
            <a:ext cx="6629400" cy="121920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Virtual education space for lifelong learning</a:t>
            </a:r>
            <a:endParaRPr lang="bg-BG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500570"/>
            <a:ext cx="6553200" cy="785818"/>
          </a:xfrm>
        </p:spPr>
        <p:txBody>
          <a:bodyPr>
            <a:noAutofit/>
          </a:bodyPr>
          <a:lstStyle/>
          <a:p>
            <a:r>
              <a:rPr lang="en-GB" sz="1300" dirty="0" err="1" smtClean="0"/>
              <a:t>vladimir</a:t>
            </a:r>
            <a:r>
              <a:rPr lang="en-GB" sz="1300" dirty="0" smtClean="0"/>
              <a:t> </a:t>
            </a:r>
            <a:r>
              <a:rPr lang="en-GB" sz="1300" dirty="0" err="1" smtClean="0"/>
              <a:t>valkanov</a:t>
            </a:r>
            <a:endParaRPr lang="en-GB" sz="1300" dirty="0" smtClean="0"/>
          </a:p>
          <a:p>
            <a:r>
              <a:rPr lang="en-GB" sz="1300" dirty="0" smtClean="0"/>
              <a:t>Faculty of mathematics and informatics</a:t>
            </a:r>
          </a:p>
          <a:p>
            <a:r>
              <a:rPr lang="en-GB" sz="1300" dirty="0" smtClean="0"/>
              <a:t>Plovdiv university</a:t>
            </a:r>
            <a:endParaRPr lang="bg-BG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bg-BG" dirty="0" smtClean="0"/>
          </a:p>
        </p:txBody>
      </p:sp>
    </p:spTree>
    <p:extLst>
      <p:ext uri="{BB962C8B-B14F-4D97-AF65-F5344CB8AC3E}">
        <p14:creationId xmlns="" xmlns:p14="http://schemas.microsoft.com/office/powerpoint/2010/main" val="35445208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VES as </a:t>
            </a:r>
            <a:r>
              <a:rPr lang="en-US" dirty="0" err="1" smtClean="0"/>
              <a:t>iot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 dirty="0"/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3775027" y="4134778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588570" y="3149576"/>
            <a:ext cx="301226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277371" y="4432716"/>
            <a:ext cx="288658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lowchart: Magnetic Disk 19"/>
          <p:cNvSpPr>
            <a:spLocks noChangeArrowheads="1"/>
          </p:cNvSpPr>
          <p:nvPr/>
        </p:nvSpPr>
        <p:spPr bwMode="auto">
          <a:xfrm>
            <a:off x="4192101" y="332216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DiLibs</a:t>
            </a:r>
            <a:endParaRPr kumimoji="0" lang="en-US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786052" y="3086901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3666881" y="3366212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408290" y="3993579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979829" y="4801357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419872" y="2537954"/>
            <a:ext cx="2177908" cy="3042672"/>
          </a:xfrm>
          <a:prstGeom prst="ellipse">
            <a:avLst/>
          </a:prstGeom>
          <a:solidFill>
            <a:srgbClr val="C00000">
              <a:alpha val="0"/>
            </a:srgbClr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2595257" y="2286945"/>
            <a:ext cx="3992967" cy="3364281"/>
          </a:xfrm>
          <a:prstGeom prst="ellipse">
            <a:avLst/>
          </a:prstGeom>
          <a:solidFill>
            <a:srgbClr val="5B9BD5">
              <a:alpha val="0"/>
            </a:srgbClr>
          </a:solidFill>
          <a:ln w="1270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220072" y="2943494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275856" y="4181189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owchart: Magnetic Disk 19"/>
          <p:cNvSpPr>
            <a:spLocks noChangeArrowheads="1"/>
          </p:cNvSpPr>
          <p:nvPr/>
        </p:nvSpPr>
        <p:spPr bwMode="auto">
          <a:xfrm>
            <a:off x="4211206" y="438365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Admin</a:t>
            </a: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94645"/>
            <a:ext cx="936104" cy="526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7944" y="1894645"/>
            <a:ext cx="936104" cy="52624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2051720" y="1700808"/>
            <a:ext cx="5112568" cy="4176464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682902" y="4797152"/>
            <a:ext cx="576941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Sensor level</a:t>
            </a:r>
            <a:r>
              <a:rPr lang="bg-BG" sz="1600" dirty="0" smtClean="0"/>
              <a:t>: </a:t>
            </a:r>
            <a:r>
              <a:rPr lang="en-GB" sz="1600" dirty="0" smtClean="0"/>
              <a:t>what information would we collect</a:t>
            </a:r>
            <a:r>
              <a:rPr lang="bg-BG" sz="1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Standards</a:t>
            </a:r>
            <a:r>
              <a:rPr lang="bg-BG" sz="1600" dirty="0" smtClean="0"/>
              <a:t> - </a:t>
            </a:r>
            <a:r>
              <a:rPr lang="en-US" sz="1600" dirty="0" smtClean="0"/>
              <a:t>SCORM 2004</a:t>
            </a:r>
            <a:r>
              <a:rPr lang="bg-BG" sz="1600" dirty="0" smtClean="0"/>
              <a:t>, </a:t>
            </a:r>
            <a:r>
              <a:rPr lang="en-US" sz="1600" dirty="0" smtClean="0"/>
              <a:t>CC (QTI);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Network infrastructure;</a:t>
            </a:r>
            <a:endParaRPr lang="bg-BG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Information resources location;</a:t>
            </a:r>
            <a:endParaRPr lang="bg-BG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91680" y="3494790"/>
            <a:ext cx="576941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 level</a:t>
            </a:r>
            <a:r>
              <a:rPr lang="bg-BG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developing models for operation of VES</a:t>
            </a:r>
            <a:endParaRPr lang="bg-BG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 results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Teaching/Learning effectiveness</a:t>
            </a:r>
            <a:endParaRPr lang="bg-BG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 and organizing educational process</a:t>
            </a:r>
            <a:endParaRPr lang="bg-BG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99592" y="4707189"/>
            <a:ext cx="7344816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9592" y="2996952"/>
            <a:ext cx="7344816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91680" y="2060848"/>
            <a:ext cx="576941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Access points</a:t>
            </a:r>
            <a:r>
              <a:rPr lang="bg-BG" sz="1600" dirty="0" smtClean="0">
                <a:latin typeface="+mj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Personal assistant</a:t>
            </a:r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Educational portal</a:t>
            </a:r>
            <a:endParaRPr lang="bg-BG" sz="1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1331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Lifelong learning 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4" y="1804045"/>
            <a:ext cx="1962150" cy="90487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11760" y="1916832"/>
            <a:ext cx="597666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Operational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Programm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“Research and Education”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adopted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by the European Commission</a:t>
            </a:r>
            <a:endParaRPr lang="bg-BG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4" y="3028180"/>
            <a:ext cx="1962150" cy="904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11760" y="292494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“Provide accessible </a:t>
            </a:r>
            <a:r>
              <a:rPr lang="en-US" dirty="0">
                <a:latin typeface="+mj-lt"/>
              </a:rPr>
              <a:t>and quality education for personal development through </a:t>
            </a:r>
            <a:r>
              <a:rPr lang="en-US" dirty="0" smtClean="0">
                <a:latin typeface="+mj-lt"/>
              </a:rPr>
              <a:t>modernization the </a:t>
            </a:r>
            <a:r>
              <a:rPr lang="en-US" dirty="0">
                <a:latin typeface="+mj-lt"/>
              </a:rPr>
              <a:t>education system and ensure its adaptability </a:t>
            </a:r>
            <a:r>
              <a:rPr lang="en-US" dirty="0" smtClean="0">
                <a:latin typeface="+mj-lt"/>
              </a:rPr>
              <a:t>to needs </a:t>
            </a:r>
            <a:r>
              <a:rPr lang="en-US" dirty="0">
                <a:latin typeface="+mj-lt"/>
              </a:rPr>
              <a:t>of the labor </a:t>
            </a:r>
            <a:r>
              <a:rPr lang="en-US" dirty="0" smtClean="0">
                <a:latin typeface="+mj-lt"/>
              </a:rPr>
              <a:t>market” (Lifelong learning)</a:t>
            </a:r>
            <a:endParaRPr lang="bg-BG" dirty="0"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5536" y="4293096"/>
            <a:ext cx="1656184" cy="1512168"/>
            <a:chOff x="323528" y="4149080"/>
            <a:chExt cx="1944216" cy="1512168"/>
          </a:xfrm>
        </p:grpSpPr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900260" y="5050819"/>
              <a:ext cx="732074" cy="416674"/>
            </a:xfrm>
            <a:prstGeom prst="ellipse">
              <a:avLst/>
            </a:prstGeom>
            <a:solidFill>
              <a:srgbClr val="5B9BD5">
                <a:alpha val="1176"/>
              </a:srgbClr>
            </a:solidFill>
            <a:ln w="12700">
              <a:solidFill>
                <a:srgbClr val="41719C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23528" y="4654238"/>
              <a:ext cx="146425" cy="110486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116640" y="5170751"/>
              <a:ext cx="140316" cy="110486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45085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Flowchart: Magnetic Disk 19"/>
            <p:cNvSpPr>
              <a:spLocks noChangeArrowheads="1"/>
            </p:cNvSpPr>
            <p:nvPr/>
          </p:nvSpPr>
          <p:spPr bwMode="auto">
            <a:xfrm>
              <a:off x="1102998" y="4723711"/>
              <a:ext cx="350395" cy="233608"/>
            </a:xfrm>
            <a:prstGeom prst="flowChartMagneticDisk">
              <a:avLst/>
            </a:prstGeom>
            <a:solidFill>
              <a:srgbClr val="F2F2F2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899592" y="4629009"/>
              <a:ext cx="732074" cy="416674"/>
            </a:xfrm>
            <a:prstGeom prst="ellipse">
              <a:avLst/>
            </a:prstGeom>
            <a:solidFill>
              <a:srgbClr val="5B9BD5">
                <a:alpha val="1176"/>
              </a:srgbClr>
            </a:solidFill>
            <a:ln w="12700">
              <a:solidFill>
                <a:srgbClr val="41719C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847691" y="4741442"/>
              <a:ext cx="146425" cy="110486"/>
            </a:xfrm>
            <a:prstGeom prst="ellipse">
              <a:avLst/>
            </a:prstGeom>
            <a:solidFill>
              <a:srgbClr val="F2F2F2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1208087" y="4993981"/>
              <a:ext cx="146425" cy="110486"/>
            </a:xfrm>
            <a:prstGeom prst="ellipse">
              <a:avLst/>
            </a:prstGeom>
            <a:solidFill>
              <a:srgbClr val="F2F2F2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1485910" y="5319143"/>
              <a:ext cx="146425" cy="110486"/>
            </a:xfrm>
            <a:prstGeom prst="ellipse">
              <a:avLst/>
            </a:prstGeom>
            <a:solidFill>
              <a:srgbClr val="F2F2F2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755576" y="4408037"/>
              <a:ext cx="1058672" cy="1224792"/>
            </a:xfrm>
            <a:prstGeom prst="ellipse">
              <a:avLst/>
            </a:prstGeom>
            <a:solidFill>
              <a:srgbClr val="C00000">
                <a:alpha val="0"/>
              </a:srgbClr>
            </a:solidFill>
            <a:ln w="12700">
              <a:solidFill>
                <a:srgbClr val="C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326779" y="4306996"/>
              <a:ext cx="1940965" cy="1354252"/>
            </a:xfrm>
            <a:prstGeom prst="ellipse">
              <a:avLst/>
            </a:prstGeom>
            <a:solidFill>
              <a:srgbClr val="5B9BD5">
                <a:alpha val="0"/>
              </a:srgbClr>
            </a:solidFill>
            <a:ln w="12700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1602691" y="4571282"/>
              <a:ext cx="140316" cy="11048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45085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657615" y="5069502"/>
              <a:ext cx="140316" cy="11048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45085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lowchart: Magnetic Disk 19"/>
            <p:cNvSpPr>
              <a:spLocks noChangeArrowheads="1"/>
            </p:cNvSpPr>
            <p:nvPr/>
          </p:nvSpPr>
          <p:spPr bwMode="auto">
            <a:xfrm>
              <a:off x="1112285" y="5151002"/>
              <a:ext cx="350395" cy="233608"/>
            </a:xfrm>
            <a:prstGeom prst="flowChartMagneticDisk">
              <a:avLst/>
            </a:prstGeom>
            <a:solidFill>
              <a:srgbClr val="F2F2F2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2646" y="4149080"/>
              <a:ext cx="455036" cy="21183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42646" y="4149080"/>
              <a:ext cx="455036" cy="21183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11760" y="4798893"/>
            <a:ext cx="59766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Model for implementation of Lifelong Learning by Virtual Education Space</a:t>
            </a:r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6045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Lifelong learning model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2636912"/>
            <a:ext cx="403244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Preview </a:t>
            </a:r>
            <a:endParaRPr lang="bg-B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3419708"/>
            <a:ext cx="40324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Digital Library</a:t>
            </a:r>
            <a:endParaRPr lang="bg-BG" sz="16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3862789"/>
            <a:ext cx="86409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Teaching material</a:t>
            </a:r>
            <a:endParaRPr lang="bg-BG" sz="12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2080" y="3862789"/>
            <a:ext cx="93610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Test Questions</a:t>
            </a:r>
            <a:endParaRPr lang="bg-BG" sz="12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1061" y="3853497"/>
            <a:ext cx="91523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Patterns (Courses, Tests, …)</a:t>
            </a:r>
            <a:endParaRPr lang="bg-BG" sz="1200" dirty="0"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1152128" cy="94113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9" name="Left-Right Arrow 38"/>
          <p:cNvSpPr/>
          <p:nvPr/>
        </p:nvSpPr>
        <p:spPr>
          <a:xfrm>
            <a:off x="2915816" y="2699628"/>
            <a:ext cx="792088" cy="297324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52" y="3717032"/>
            <a:ext cx="978092" cy="9981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7032"/>
            <a:ext cx="978092" cy="9981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44" name="Straight Arrow Connector 43"/>
          <p:cNvCxnSpPr>
            <a:stCxn id="22" idx="2"/>
            <a:endCxn id="41" idx="0"/>
          </p:cNvCxnSpPr>
          <p:nvPr/>
        </p:nvCxnSpPr>
        <p:spPr>
          <a:xfrm>
            <a:off x="1763688" y="3218003"/>
            <a:ext cx="15010" cy="4990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2" idx="0"/>
          </p:cNvCxnSpPr>
          <p:nvPr/>
        </p:nvCxnSpPr>
        <p:spPr>
          <a:xfrm>
            <a:off x="3332854" y="3006244"/>
            <a:ext cx="0" cy="7107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55976" y="4962654"/>
            <a:ext cx="403244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Personalized Courses</a:t>
            </a:r>
            <a:endParaRPr lang="bg-BG" sz="1600" dirty="0">
              <a:latin typeface="+mj-lt"/>
            </a:endParaRPr>
          </a:p>
        </p:txBody>
      </p:sp>
      <p:cxnSp>
        <p:nvCxnSpPr>
          <p:cNvPr id="52" name="Elbow Connector 51"/>
          <p:cNvCxnSpPr>
            <a:stCxn id="41" idx="2"/>
            <a:endCxn id="50" idx="2"/>
          </p:cNvCxnSpPr>
          <p:nvPr/>
        </p:nvCxnSpPr>
        <p:spPr>
          <a:xfrm rot="16200000" flipH="1">
            <a:off x="3782423" y="2711431"/>
            <a:ext cx="586052" cy="4593502"/>
          </a:xfrm>
          <a:prstGeom prst="bentConnector3">
            <a:avLst>
              <a:gd name="adj1" fmla="val 139007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2" idx="2"/>
            <a:endCxn id="50" idx="1"/>
          </p:cNvCxnSpPr>
          <p:nvPr/>
        </p:nvCxnSpPr>
        <p:spPr>
          <a:xfrm rot="16200000" flipH="1">
            <a:off x="3636028" y="4411983"/>
            <a:ext cx="416774" cy="1023122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36096" y="20515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Problem-oriented </a:t>
            </a:r>
            <a:endParaRPr lang="bg-BG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6612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+mj-lt"/>
              </a:rPr>
              <a:t>Grant </a:t>
            </a:r>
            <a:r>
              <a:rPr lang="bg-BG" dirty="0" err="1">
                <a:latin typeface="+mj-lt"/>
              </a:rPr>
              <a:t>No</a:t>
            </a:r>
            <a:r>
              <a:rPr lang="bg-BG" dirty="0">
                <a:latin typeface="+mj-lt"/>
              </a:rPr>
              <a:t>. IT15-HF-001 “</a:t>
            </a:r>
            <a:r>
              <a:rPr lang="bg-BG" dirty="0" err="1">
                <a:latin typeface="+mj-lt"/>
              </a:rPr>
              <a:t>Improving</a:t>
            </a:r>
            <a:r>
              <a:rPr lang="bg-BG" dirty="0">
                <a:latin typeface="+mj-lt"/>
              </a:rPr>
              <a:t> the </a:t>
            </a:r>
            <a:r>
              <a:rPr lang="bg-BG" dirty="0" err="1">
                <a:latin typeface="+mj-lt"/>
              </a:rPr>
              <a:t>access</a:t>
            </a:r>
            <a:r>
              <a:rPr lang="bg-BG" dirty="0">
                <a:latin typeface="+mj-lt"/>
              </a:rPr>
              <a:t> </a:t>
            </a:r>
            <a:r>
              <a:rPr lang="bg-BG" dirty="0" err="1">
                <a:latin typeface="+mj-lt"/>
              </a:rPr>
              <a:t>to</a:t>
            </a:r>
            <a:r>
              <a:rPr lang="bg-BG" dirty="0">
                <a:latin typeface="+mj-lt"/>
              </a:rPr>
              <a:t> </a:t>
            </a:r>
            <a:r>
              <a:rPr lang="bg-BG" dirty="0" err="1">
                <a:latin typeface="+mj-lt"/>
              </a:rPr>
              <a:t>educational</a:t>
            </a:r>
            <a:r>
              <a:rPr lang="bg-BG" dirty="0">
                <a:latin typeface="+mj-lt"/>
              </a:rPr>
              <a:t> </a:t>
            </a:r>
            <a:r>
              <a:rPr lang="bg-BG" dirty="0" err="1">
                <a:latin typeface="+mj-lt"/>
              </a:rPr>
              <a:t>services</a:t>
            </a:r>
            <a:r>
              <a:rPr lang="bg-BG" dirty="0">
                <a:latin typeface="+mj-lt"/>
              </a:rPr>
              <a:t> in the </a:t>
            </a:r>
            <a:r>
              <a:rPr lang="bg-BG" dirty="0" err="1">
                <a:latin typeface="+mj-lt"/>
              </a:rPr>
              <a:t>context</a:t>
            </a:r>
            <a:r>
              <a:rPr lang="bg-BG" dirty="0">
                <a:latin typeface="+mj-lt"/>
              </a:rPr>
              <a:t> of </a:t>
            </a:r>
            <a:r>
              <a:rPr lang="bg-BG" dirty="0" err="1">
                <a:latin typeface="+mj-lt"/>
              </a:rPr>
              <a:t>Lifelong</a:t>
            </a:r>
            <a:r>
              <a:rPr lang="bg-BG" dirty="0">
                <a:latin typeface="+mj-lt"/>
              </a:rPr>
              <a:t> </a:t>
            </a:r>
            <a:r>
              <a:rPr lang="bg-BG" dirty="0" err="1">
                <a:latin typeface="+mj-lt"/>
              </a:rPr>
              <a:t>Learning</a:t>
            </a:r>
            <a:r>
              <a:rPr lang="bg-BG" dirty="0">
                <a:latin typeface="+mj-lt"/>
              </a:rPr>
              <a:t>”, 2015-2016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08304" y="3851756"/>
            <a:ext cx="105925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Meta Data</a:t>
            </a:r>
          </a:p>
          <a:p>
            <a:pPr algn="ctr"/>
            <a:endParaRPr lang="bg-BG" sz="1200" dirty="0">
              <a:latin typeface="+mj-lt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156176" y="3006244"/>
            <a:ext cx="288032" cy="344542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Up Arrow 34"/>
          <p:cNvSpPr/>
          <p:nvPr/>
        </p:nvSpPr>
        <p:spPr>
          <a:xfrm rot="10800000">
            <a:off x="6156176" y="4596625"/>
            <a:ext cx="288032" cy="344542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1907705" y="3501008"/>
            <a:ext cx="2448271" cy="216024"/>
          </a:xfrm>
          <a:prstGeom prst="bentConnector3">
            <a:avLst>
              <a:gd name="adj1" fmla="val 99798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4" idx="1"/>
            <a:endCxn id="42" idx="3"/>
          </p:cNvCxnSpPr>
          <p:nvPr/>
        </p:nvCxnSpPr>
        <p:spPr>
          <a:xfrm rot="10800000" flipV="1">
            <a:off x="3821900" y="3588985"/>
            <a:ext cx="534076" cy="62711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09928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Agents’ support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2636912"/>
            <a:ext cx="403244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Preview </a:t>
            </a:r>
            <a:endParaRPr lang="bg-B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3419708"/>
            <a:ext cx="40324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Digital Library</a:t>
            </a:r>
            <a:endParaRPr lang="bg-BG" sz="1600" dirty="0"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1152128" cy="94113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52" y="3717032"/>
            <a:ext cx="978092" cy="9981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7032"/>
            <a:ext cx="978092" cy="9981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4355976" y="4962654"/>
            <a:ext cx="403244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Personalized Courses</a:t>
            </a:r>
            <a:endParaRPr lang="bg-BG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0515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Problem-oriented </a:t>
            </a:r>
            <a:endParaRPr lang="bg-BG" dirty="0">
              <a:latin typeface="+mj-lt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059832" y="2492896"/>
            <a:ext cx="576064" cy="441340"/>
          </a:xfrm>
          <a:prstGeom prst="smileyFac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2699792" y="306896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Generic PA</a:t>
            </a:r>
            <a:endParaRPr lang="bg-BG" sz="1600" dirty="0">
              <a:latin typeface="+mj-lt"/>
            </a:endParaRPr>
          </a:p>
        </p:txBody>
      </p:sp>
      <p:sp>
        <p:nvSpPr>
          <p:cNvPr id="30" name="Smiley Face 29"/>
          <p:cNvSpPr/>
          <p:nvPr/>
        </p:nvSpPr>
        <p:spPr>
          <a:xfrm>
            <a:off x="3275856" y="4869160"/>
            <a:ext cx="576064" cy="441340"/>
          </a:xfrm>
          <a:prstGeom prst="smileyFac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Smiley Face 27"/>
          <p:cNvSpPr/>
          <p:nvPr/>
        </p:nvSpPr>
        <p:spPr>
          <a:xfrm>
            <a:off x="3059832" y="4931876"/>
            <a:ext cx="576064" cy="441340"/>
          </a:xfrm>
          <a:prstGeom prst="smileyFac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3" name="Elbow Connector 12"/>
          <p:cNvCxnSpPr>
            <a:stCxn id="8" idx="2"/>
            <a:endCxn id="28" idx="2"/>
          </p:cNvCxnSpPr>
          <p:nvPr/>
        </p:nvCxnSpPr>
        <p:spPr>
          <a:xfrm rot="10800000" flipV="1">
            <a:off x="3059832" y="2713566"/>
            <a:ext cx="12700" cy="2438980"/>
          </a:xfrm>
          <a:prstGeom prst="bentConnector3">
            <a:avLst>
              <a:gd name="adj1" fmla="val 4341181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31840" y="539470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PAs</a:t>
            </a:r>
            <a:endParaRPr lang="bg-BG" sz="1600" dirty="0">
              <a:latin typeface="+mj-lt"/>
            </a:endParaRPr>
          </a:p>
        </p:txBody>
      </p:sp>
      <p:sp>
        <p:nvSpPr>
          <p:cNvPr id="37" name="Smiley Face 36"/>
          <p:cNvSpPr/>
          <p:nvPr/>
        </p:nvSpPr>
        <p:spPr>
          <a:xfrm>
            <a:off x="4572000" y="4005064"/>
            <a:ext cx="576064" cy="441340"/>
          </a:xfrm>
          <a:prstGeom prst="smileyFac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Smiley Face 37"/>
          <p:cNvSpPr/>
          <p:nvPr/>
        </p:nvSpPr>
        <p:spPr>
          <a:xfrm>
            <a:off x="4355976" y="4067780"/>
            <a:ext cx="576064" cy="441340"/>
          </a:xfrm>
          <a:prstGeom prst="smileyFac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TextBox 39"/>
          <p:cNvSpPr txBox="1"/>
          <p:nvPr/>
        </p:nvSpPr>
        <p:spPr>
          <a:xfrm>
            <a:off x="5364088" y="409855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DiLib</a:t>
            </a:r>
            <a:r>
              <a:rPr lang="en-US" sz="1600" dirty="0" smtClean="0">
                <a:latin typeface="+mj-lt"/>
              </a:rPr>
              <a:t> Operatives</a:t>
            </a:r>
            <a:endParaRPr lang="bg-BG" sz="1600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635897" y="2934237"/>
            <a:ext cx="906082" cy="99881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51920" y="4581128"/>
            <a:ext cx="546044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16522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Robotics (preview)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104456" cy="2419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104456" cy="2419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77533"/>
            <a:ext cx="4104456" cy="2419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7533"/>
            <a:ext cx="4104456" cy="2419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90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Portal</a:t>
            </a:r>
          </a:p>
          <a:p>
            <a:pPr lvl="1"/>
            <a:r>
              <a:rPr lang="en-US" dirty="0" smtClean="0"/>
              <a:t>Java, Groovy, Grails</a:t>
            </a:r>
          </a:p>
          <a:p>
            <a:r>
              <a:rPr lang="en-US" dirty="0" smtClean="0"/>
              <a:t>Intelligent Agents</a:t>
            </a:r>
          </a:p>
          <a:p>
            <a:pPr lvl="1"/>
            <a:r>
              <a:rPr lang="en-US" dirty="0" smtClean="0"/>
              <a:t>JADE, JADEX</a:t>
            </a:r>
          </a:p>
          <a:p>
            <a:r>
              <a:rPr lang="en-US" dirty="0" smtClean="0"/>
              <a:t>Ontologies</a:t>
            </a:r>
          </a:p>
          <a:p>
            <a:pPr lvl="1"/>
            <a:r>
              <a:rPr lang="en-US" dirty="0" smtClean="0"/>
              <a:t>Protégé </a:t>
            </a:r>
          </a:p>
          <a:p>
            <a:r>
              <a:rPr lang="en-US" dirty="0" smtClean="0"/>
              <a:t>Mobile devices</a:t>
            </a:r>
          </a:p>
          <a:p>
            <a:pPr lvl="1"/>
            <a:r>
              <a:rPr lang="en-US" dirty="0" smtClean="0"/>
              <a:t>Android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bg-BG" dirty="0" smtClean="0"/>
          </a:p>
        </p:txBody>
      </p:sp>
    </p:spTree>
    <p:extLst>
      <p:ext uri="{BB962C8B-B14F-4D97-AF65-F5344CB8AC3E}">
        <p14:creationId xmlns="" xmlns:p14="http://schemas.microsoft.com/office/powerpoint/2010/main" val="33947174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construction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Extension</a:t>
            </a:r>
          </a:p>
          <a:p>
            <a:pPr lvl="1"/>
            <a:r>
              <a:rPr lang="en-US" dirty="0" smtClean="0"/>
              <a:t>Common Cartridge (Grady Book)</a:t>
            </a:r>
          </a:p>
          <a:p>
            <a:pPr marL="342900" lvl="1">
              <a:buClr>
                <a:schemeClr val="accent1"/>
              </a:buClr>
            </a:pPr>
            <a:r>
              <a:rPr lang="en-US" dirty="0"/>
              <a:t>Space adaptation for Lifelong Learning</a:t>
            </a:r>
          </a:p>
          <a:p>
            <a:pPr lvl="1"/>
            <a:r>
              <a:rPr lang="en-US" dirty="0" smtClean="0"/>
              <a:t>Personal Assistants </a:t>
            </a:r>
            <a:r>
              <a:rPr lang="en-US" dirty="0"/>
              <a:t>- bounded rational agents with </a:t>
            </a:r>
            <a:r>
              <a:rPr lang="en-US" dirty="0" smtClean="0"/>
              <a:t>BDI-architecture</a:t>
            </a:r>
          </a:p>
          <a:p>
            <a:pPr lvl="1"/>
            <a:r>
              <a:rPr lang="en-US" dirty="0" err="1" smtClean="0"/>
              <a:t>DiLib</a:t>
            </a:r>
            <a:r>
              <a:rPr lang="en-US" dirty="0" smtClean="0"/>
              <a:t> Operatives</a:t>
            </a:r>
          </a:p>
          <a:p>
            <a:pPr lvl="1"/>
            <a:r>
              <a:rPr lang="en-US" dirty="0" smtClean="0"/>
              <a:t>Guards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bg-BG" dirty="0" smtClean="0"/>
          </a:p>
        </p:txBody>
      </p:sp>
    </p:spTree>
    <p:extLst>
      <p:ext uri="{BB962C8B-B14F-4D97-AF65-F5344CB8AC3E}">
        <p14:creationId xmlns="" xmlns:p14="http://schemas.microsoft.com/office/powerpoint/2010/main" val="3474724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Thank you for your attention</a:t>
            </a:r>
            <a:r>
              <a:rPr lang="bg-BG" sz="2800" dirty="0" smtClean="0"/>
              <a:t>!</a:t>
            </a:r>
            <a:endParaRPr lang="bg-BG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149332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Main goal</a:t>
            </a:r>
            <a:r>
              <a:rPr lang="bg-BG" dirty="0" smtClean="0"/>
              <a:t>: </a:t>
            </a:r>
            <a:r>
              <a:rPr lang="en-GB" dirty="0" smtClean="0"/>
              <a:t>supporting e-learning process by delivering e-services and teaching content.</a:t>
            </a:r>
            <a:endParaRPr lang="bg-BG" dirty="0" smtClean="0"/>
          </a:p>
          <a:p>
            <a:pPr algn="just"/>
            <a:r>
              <a:rPr lang="en-GB" dirty="0" err="1" smtClean="0"/>
              <a:t>DeLC</a:t>
            </a:r>
            <a:r>
              <a:rPr lang="en-GB" dirty="0" smtClean="0"/>
              <a:t> architecture</a:t>
            </a:r>
            <a:r>
              <a:rPr lang="bg-BG" dirty="0" smtClean="0"/>
              <a:t>: </a:t>
            </a:r>
            <a:r>
              <a:rPr lang="en-GB" dirty="0" smtClean="0"/>
              <a:t>distributed system, containing fixed and mobile nodes.</a:t>
            </a:r>
          </a:p>
          <a:p>
            <a:pPr algn="just"/>
            <a:r>
              <a:rPr lang="en-GB" dirty="0" smtClean="0"/>
              <a:t>Fixed node: campus wired network.</a:t>
            </a:r>
          </a:p>
          <a:p>
            <a:pPr algn="just"/>
            <a:r>
              <a:rPr lang="en-GB" dirty="0" smtClean="0"/>
              <a:t>Mobile node</a:t>
            </a:r>
            <a:r>
              <a:rPr lang="bg-BG" dirty="0" smtClean="0"/>
              <a:t>: </a:t>
            </a:r>
            <a:r>
              <a:rPr lang="en-GB" dirty="0" smtClean="0"/>
              <a:t>providing mobile access to the services</a:t>
            </a:r>
            <a:r>
              <a:rPr lang="bg-BG" dirty="0" smtClean="0"/>
              <a:t>, </a:t>
            </a:r>
            <a:r>
              <a:rPr lang="en-GB" dirty="0" smtClean="0"/>
              <a:t>through intelligent wireless network based on </a:t>
            </a:r>
            <a:r>
              <a:rPr lang="en-GB" dirty="0" smtClean="0"/>
              <a:t>advanced </a:t>
            </a:r>
            <a:r>
              <a:rPr lang="en-GB" dirty="0" err="1" smtClean="0"/>
              <a:t>InfoStation</a:t>
            </a:r>
            <a:r>
              <a:rPr lang="en-GB" dirty="0" smtClean="0"/>
              <a:t> </a:t>
            </a:r>
            <a:r>
              <a:rPr lang="en-GB" dirty="0" smtClean="0"/>
              <a:t>architecture.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&amp; HISTORY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Infrastructure of </a:t>
            </a:r>
            <a:r>
              <a:rPr lang="en-GB" dirty="0" err="1" smtClean="0"/>
              <a:t>DeLC</a:t>
            </a:r>
            <a:endParaRPr lang="bg-BG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143000" y="1095375"/>
          <a:ext cx="6781800" cy="5610225"/>
        </p:xfrm>
        <a:graphic>
          <a:graphicData uri="http://schemas.openxmlformats.org/presentationml/2006/ole">
            <p:oleObj spid="_x0000_s1032" name="Visio" r:id="rId3" imgW="6410510" imgH="6839085" progId="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delc</a:t>
            </a:r>
            <a:r>
              <a:rPr lang="en-US" dirty="0" smtClean="0"/>
              <a:t> to </a:t>
            </a:r>
            <a:r>
              <a:rPr lang="en-US" dirty="0" err="1" smtClean="0"/>
              <a:t>ves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tendency in the development of Internet and Web: </a:t>
            </a:r>
          </a:p>
          <a:p>
            <a:pPr lvl="1"/>
            <a:r>
              <a:rPr lang="en-US" dirty="0" smtClean="0"/>
              <a:t>Internet of Things – stimulating the origin of cyber-physical systems which will lead to essential consequences in the fallowing years.</a:t>
            </a:r>
          </a:p>
          <a:p>
            <a:pPr lvl="1"/>
            <a:r>
              <a:rPr lang="en-US" dirty="0" smtClean="0"/>
              <a:t>Semantic web.</a:t>
            </a:r>
          </a:p>
          <a:p>
            <a:r>
              <a:rPr lang="en-US" dirty="0" smtClean="0"/>
              <a:t>Develop VES with the following features:</a:t>
            </a:r>
          </a:p>
          <a:p>
            <a:pPr lvl="1"/>
            <a:r>
              <a:rPr lang="en-US" dirty="0" smtClean="0"/>
              <a:t>Intelligent.</a:t>
            </a:r>
          </a:p>
          <a:p>
            <a:pPr lvl="1"/>
            <a:r>
              <a:rPr lang="en-US" dirty="0" smtClean="0"/>
              <a:t>Context-aware.</a:t>
            </a:r>
          </a:p>
          <a:p>
            <a:pPr lvl="1"/>
            <a:r>
              <a:rPr lang="en-US" dirty="0" smtClean="0"/>
              <a:t>Scenario-oriented.</a:t>
            </a:r>
          </a:p>
          <a:p>
            <a:pPr lvl="1"/>
            <a:r>
              <a:rPr lang="en-US" dirty="0" smtClean="0"/>
              <a:t>Controlled infrastructure.</a:t>
            </a:r>
          </a:p>
          <a:p>
            <a:r>
              <a:rPr lang="en-US" dirty="0" smtClean="0"/>
              <a:t>Lifelong learning support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bg-BG" dirty="0" smtClean="0"/>
          </a:p>
        </p:txBody>
      </p:sp>
    </p:spTree>
    <p:extLst>
      <p:ext uri="{BB962C8B-B14F-4D97-AF65-F5344CB8AC3E}">
        <p14:creationId xmlns="" xmlns:p14="http://schemas.microsoft.com/office/powerpoint/2010/main" val="3474724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education space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 dirty="0"/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3775027" y="4134778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588570" y="3149576"/>
            <a:ext cx="301226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277371" y="4432716"/>
            <a:ext cx="288658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lowchart: Magnetic Disk 19"/>
          <p:cNvSpPr>
            <a:spLocks noChangeArrowheads="1"/>
          </p:cNvSpPr>
          <p:nvPr/>
        </p:nvSpPr>
        <p:spPr bwMode="auto">
          <a:xfrm>
            <a:off x="4192101" y="332216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DiLibs</a:t>
            </a:r>
            <a:endParaRPr kumimoji="0" lang="en-US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786052" y="3086901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3666881" y="3366212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408290" y="3993579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979829" y="4801357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419872" y="2537954"/>
            <a:ext cx="2177908" cy="3042672"/>
          </a:xfrm>
          <a:prstGeom prst="ellipse">
            <a:avLst/>
          </a:prstGeom>
          <a:solidFill>
            <a:srgbClr val="C00000">
              <a:alpha val="0"/>
            </a:srgbClr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2595257" y="2286945"/>
            <a:ext cx="3992967" cy="3364281"/>
          </a:xfrm>
          <a:prstGeom prst="ellipse">
            <a:avLst/>
          </a:prstGeom>
          <a:solidFill>
            <a:srgbClr val="5B9BD5">
              <a:alpha val="0"/>
            </a:srgbClr>
          </a:solidFill>
          <a:ln w="1270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220072" y="2943494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275856" y="4181189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owchart: Magnetic Disk 19"/>
          <p:cNvSpPr>
            <a:spLocks noChangeArrowheads="1"/>
          </p:cNvSpPr>
          <p:nvPr/>
        </p:nvSpPr>
        <p:spPr bwMode="auto">
          <a:xfrm>
            <a:off x="4211206" y="438365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Admin</a:t>
            </a: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67944" y="1916832"/>
            <a:ext cx="936104" cy="526243"/>
            <a:chOff x="4067944" y="1916832"/>
            <a:chExt cx="936104" cy="52624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944" y="1916832"/>
              <a:ext cx="936104" cy="52624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067944" y="1916832"/>
              <a:ext cx="936104" cy="5262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60232" y="1996440"/>
            <a:ext cx="1371600" cy="1432560"/>
            <a:chOff x="6660232" y="1996440"/>
            <a:chExt cx="1371600" cy="14325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996440"/>
              <a:ext cx="1371600" cy="14325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660232" y="1996440"/>
              <a:ext cx="1371600" cy="1427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60232" y="4219468"/>
            <a:ext cx="1371600" cy="1441780"/>
            <a:chOff x="6660232" y="4219468"/>
            <a:chExt cx="1371600" cy="14417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219468"/>
              <a:ext cx="1362012" cy="144178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6660232" y="4233639"/>
              <a:ext cx="1371600" cy="1427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6" name="Group 36"/>
          <p:cNvGrpSpPr/>
          <p:nvPr/>
        </p:nvGrpSpPr>
        <p:grpSpPr>
          <a:xfrm>
            <a:off x="2043311" y="3424049"/>
            <a:ext cx="1932141" cy="300226"/>
            <a:chOff x="2043311" y="3424049"/>
            <a:chExt cx="1932141" cy="30022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3312" y="3429000"/>
              <a:ext cx="1932140" cy="29527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043311" y="3424049"/>
              <a:ext cx="1924796" cy="300226"/>
            </a:xfrm>
            <a:prstGeom prst="rect">
              <a:avLst/>
            </a:prstGeom>
            <a:solidFill>
              <a:schemeClr val="accent1">
                <a:alpha val="3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0734" y="2267580"/>
            <a:ext cx="212102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Self-Paced Learning</a:t>
            </a:r>
            <a:endParaRPr lang="bg-B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576" y="5013176"/>
            <a:ext cx="22322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Blended learning</a:t>
            </a:r>
            <a:endParaRPr lang="bg-B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016" y="4149080"/>
            <a:ext cx="341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Common Cartridge (QTI 2.1)</a:t>
            </a:r>
            <a:endParaRPr lang="bg-BG" dirty="0">
              <a:latin typeface="+mj-lt"/>
            </a:endParaRPr>
          </a:p>
        </p:txBody>
      </p:sp>
      <p:cxnSp>
        <p:nvCxnSpPr>
          <p:cNvPr id="27" name="Straight Arrow Connector 26"/>
          <p:cNvCxnSpPr>
            <a:stCxn id="40" idx="0"/>
            <a:endCxn id="25" idx="2"/>
          </p:cNvCxnSpPr>
          <p:nvPr/>
        </p:nvCxnSpPr>
        <p:spPr>
          <a:xfrm flipH="1" flipV="1">
            <a:off x="1857952" y="4518412"/>
            <a:ext cx="13748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9" idx="2"/>
            <a:endCxn id="24" idx="1"/>
          </p:cNvCxnSpPr>
          <p:nvPr/>
        </p:nvCxnSpPr>
        <p:spPr>
          <a:xfrm rot="16200000" flipH="1">
            <a:off x="1367154" y="2898004"/>
            <a:ext cx="660251" cy="6920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8144" y="391389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Personal Assistant</a:t>
            </a:r>
            <a:endParaRPr lang="bg-BG" sz="14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263691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Gard</a:t>
            </a:r>
            <a:endParaRPr lang="bg-BG" sz="14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3985900"/>
            <a:ext cx="103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Operative</a:t>
            </a:r>
            <a:endParaRPr lang="bg-BG" sz="14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572454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+mj-lt"/>
              </a:rPr>
              <a:t>VES in more </a:t>
            </a:r>
            <a:r>
              <a:rPr lang="es-ES" sz="1600" dirty="0" err="1" smtClean="0">
                <a:latin typeface="+mj-lt"/>
              </a:rPr>
              <a:t>details</a:t>
            </a:r>
            <a:r>
              <a:rPr lang="es-ES" sz="1600" dirty="0" smtClean="0">
                <a:latin typeface="+mj-lt"/>
              </a:rPr>
              <a:t>: </a:t>
            </a:r>
            <a:r>
              <a:rPr lang="es-ES" sz="1600" dirty="0" err="1" smtClean="0">
                <a:latin typeface="+mj-lt"/>
              </a:rPr>
              <a:t>Building</a:t>
            </a:r>
            <a:r>
              <a:rPr lang="es-ES" sz="1600" dirty="0" smtClean="0">
                <a:latin typeface="+mj-lt"/>
              </a:rPr>
              <a:t> a Virtual </a:t>
            </a:r>
            <a:r>
              <a:rPr lang="es-ES" sz="1600" dirty="0" err="1" smtClean="0">
                <a:latin typeface="+mj-lt"/>
              </a:rPr>
              <a:t>Education</a:t>
            </a:r>
            <a:r>
              <a:rPr lang="es-ES" sz="1600" dirty="0" smtClean="0">
                <a:latin typeface="+mj-lt"/>
              </a:rPr>
              <a:t> </a:t>
            </a:r>
            <a:r>
              <a:rPr lang="es-ES" sz="1600" dirty="0" err="1" smtClean="0">
                <a:latin typeface="+mj-lt"/>
              </a:rPr>
              <a:t>Space</a:t>
            </a:r>
            <a:r>
              <a:rPr lang="es-ES" sz="1600" dirty="0" smtClean="0">
                <a:latin typeface="+mj-lt"/>
              </a:rPr>
              <a:t>, </a:t>
            </a:r>
            <a:r>
              <a:rPr lang="es-ES" sz="1600" dirty="0" smtClean="0">
                <a:latin typeface="+mj-lt"/>
              </a:rPr>
              <a:t>WMSCI </a:t>
            </a:r>
            <a:r>
              <a:rPr lang="es-ES" sz="1600" dirty="0">
                <a:latin typeface="+mj-lt"/>
              </a:rPr>
              <a:t>2015, </a:t>
            </a:r>
            <a:r>
              <a:rPr lang="es-ES" sz="1600" dirty="0" err="1">
                <a:latin typeface="+mj-lt"/>
              </a:rPr>
              <a:t>July</a:t>
            </a:r>
            <a:r>
              <a:rPr lang="es-ES" sz="1600" dirty="0">
                <a:latin typeface="+mj-lt"/>
              </a:rPr>
              <a:t> 12 - 15 - Orlando, Florida, </a:t>
            </a:r>
            <a:r>
              <a:rPr lang="es-ES" sz="1600" dirty="0" smtClean="0">
                <a:latin typeface="+mj-lt"/>
              </a:rPr>
              <a:t>USA</a:t>
            </a:r>
            <a:endParaRPr lang="bg-BG" sz="1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6022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education space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 dirty="0"/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3775027" y="4134778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588570" y="3149576"/>
            <a:ext cx="301226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277371" y="4432716"/>
            <a:ext cx="288658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lowchart: Magnetic Disk 19"/>
          <p:cNvSpPr>
            <a:spLocks noChangeArrowheads="1"/>
          </p:cNvSpPr>
          <p:nvPr/>
        </p:nvSpPr>
        <p:spPr bwMode="auto">
          <a:xfrm>
            <a:off x="4192101" y="332216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DiLibs</a:t>
            </a:r>
            <a:endParaRPr kumimoji="0" lang="en-US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786052" y="3086901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3666881" y="3366212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408290" y="3993579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979829" y="4801357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419872" y="2537954"/>
            <a:ext cx="2177908" cy="3042672"/>
          </a:xfrm>
          <a:prstGeom prst="ellipse">
            <a:avLst/>
          </a:prstGeom>
          <a:solidFill>
            <a:srgbClr val="C00000">
              <a:alpha val="0"/>
            </a:srgbClr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2595257" y="2286945"/>
            <a:ext cx="3992967" cy="3364281"/>
          </a:xfrm>
          <a:prstGeom prst="ellipse">
            <a:avLst/>
          </a:prstGeom>
          <a:solidFill>
            <a:srgbClr val="5B9BD5">
              <a:alpha val="0"/>
            </a:srgbClr>
          </a:solidFill>
          <a:ln w="1270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220072" y="2943494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275856" y="4181189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owchart: Magnetic Disk 19"/>
          <p:cNvSpPr>
            <a:spLocks noChangeArrowheads="1"/>
          </p:cNvSpPr>
          <p:nvPr/>
        </p:nvSpPr>
        <p:spPr bwMode="auto">
          <a:xfrm>
            <a:off x="4211206" y="438365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Admin</a:t>
            </a: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67944" y="1916832"/>
            <a:ext cx="936104" cy="526243"/>
            <a:chOff x="4067944" y="1916832"/>
            <a:chExt cx="936104" cy="52624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944" y="1916832"/>
              <a:ext cx="936104" cy="52624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067944" y="1916832"/>
              <a:ext cx="936104" cy="5262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3431814" y="2738576"/>
            <a:ext cx="405676" cy="330384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1" name="Rounded Rectangle 40"/>
          <p:cNvSpPr/>
          <p:nvPr/>
        </p:nvSpPr>
        <p:spPr>
          <a:xfrm>
            <a:off x="3382575" y="2709951"/>
            <a:ext cx="788796" cy="42653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+mj-lt"/>
              </a:rPr>
              <a:t>SCORM Engine</a:t>
            </a:r>
            <a:endParaRPr lang="bg-BG" sz="1200" dirty="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198997" y="2709951"/>
            <a:ext cx="766681" cy="431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+mj-lt"/>
              </a:rPr>
              <a:t>Test</a:t>
            </a:r>
          </a:p>
          <a:p>
            <a:pPr algn="ctr"/>
            <a:r>
              <a:rPr lang="en-US" sz="1200" dirty="0" smtClean="0">
                <a:latin typeface="+mj-lt"/>
              </a:rPr>
              <a:t>Engine</a:t>
            </a:r>
            <a:endParaRPr lang="bg-BG" sz="1200" dirty="0"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991085" y="2704438"/>
            <a:ext cx="733043" cy="4226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+mj-lt"/>
              </a:rPr>
              <a:t>Event</a:t>
            </a:r>
          </a:p>
          <a:p>
            <a:pPr algn="ctr"/>
            <a:r>
              <a:rPr lang="en-US" sz="1200" dirty="0" smtClean="0">
                <a:latin typeface="+mj-lt"/>
              </a:rPr>
              <a:t>Engine</a:t>
            </a:r>
            <a:endParaRPr lang="bg-BG" sz="1200" dirty="0">
              <a:latin typeface="+mj-lt"/>
            </a:endParaRPr>
          </a:p>
        </p:txBody>
      </p:sp>
      <p:cxnSp>
        <p:nvCxnSpPr>
          <p:cNvPr id="28" name="Straight Arrow Connector 27"/>
          <p:cNvCxnSpPr>
            <a:stCxn id="32" idx="2"/>
          </p:cNvCxnSpPr>
          <p:nvPr/>
        </p:nvCxnSpPr>
        <p:spPr>
          <a:xfrm flipH="1">
            <a:off x="3666881" y="2443075"/>
            <a:ext cx="869115" cy="261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42" idx="0"/>
          </p:cNvCxnSpPr>
          <p:nvPr/>
        </p:nvCxnSpPr>
        <p:spPr>
          <a:xfrm>
            <a:off x="4535996" y="2443075"/>
            <a:ext cx="46342" cy="266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2"/>
          </p:cNvCxnSpPr>
          <p:nvPr/>
        </p:nvCxnSpPr>
        <p:spPr>
          <a:xfrm>
            <a:off x="4535996" y="2443075"/>
            <a:ext cx="828092" cy="261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775027" y="3149576"/>
            <a:ext cx="760969" cy="172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2"/>
          </p:cNvCxnSpPr>
          <p:nvPr/>
        </p:nvCxnSpPr>
        <p:spPr>
          <a:xfrm flipH="1">
            <a:off x="4535996" y="3140968"/>
            <a:ext cx="46342" cy="225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2"/>
          </p:cNvCxnSpPr>
          <p:nvPr/>
        </p:nvCxnSpPr>
        <p:spPr>
          <a:xfrm flipH="1">
            <a:off x="4535996" y="3127086"/>
            <a:ext cx="821611" cy="1950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04048" y="3573016"/>
            <a:ext cx="1150593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Network analysis, Biometry</a:t>
            </a:r>
            <a:endParaRPr lang="bg-BG" dirty="0"/>
          </a:p>
        </p:txBody>
      </p:sp>
      <p:sp>
        <p:nvSpPr>
          <p:cNvPr id="55" name="TextBox 54"/>
          <p:cNvSpPr txBox="1"/>
          <p:nvPr/>
        </p:nvSpPr>
        <p:spPr>
          <a:xfrm>
            <a:off x="2464139" y="2761183"/>
            <a:ext cx="595693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SPA</a:t>
            </a:r>
            <a:endParaRPr lang="bg-BG" sz="14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23728" y="486916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System services: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Focus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E-mail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Project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Eduroam</a:t>
            </a:r>
            <a:r>
              <a:rPr lang="en-US" dirty="0" smtClean="0"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…</a:t>
            </a:r>
            <a:endParaRPr lang="bg-BG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27784" y="3884546"/>
            <a:ext cx="115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Guards</a:t>
            </a:r>
            <a:endParaRPr lang="bg-BG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0563" y="4057327"/>
            <a:ext cx="595693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TPA</a:t>
            </a:r>
            <a:endParaRPr lang="bg-BG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117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004791"/>
          </a:xfrm>
        </p:spPr>
        <p:txBody>
          <a:bodyPr>
            <a:normAutofit/>
          </a:bodyPr>
          <a:lstStyle/>
          <a:p>
            <a:r>
              <a:rPr lang="en-US" dirty="0" err="1" smtClean="0"/>
              <a:t>Iot</a:t>
            </a:r>
            <a:r>
              <a:rPr lang="en-US" dirty="0" smtClean="0"/>
              <a:t> infrastructure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56792"/>
            <a:ext cx="5791200" cy="460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6176337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[C</a:t>
            </a:r>
            <a:r>
              <a:rPr lang="bg-BG" sz="1200" dirty="0" smtClean="0">
                <a:latin typeface="+mj-lt"/>
              </a:rPr>
              <a:t>.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Perera</a:t>
            </a:r>
            <a:r>
              <a:rPr lang="bg-BG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et al. </a:t>
            </a:r>
            <a:r>
              <a:rPr lang="en-GB" sz="1200" dirty="0">
                <a:latin typeface="+mj-lt"/>
              </a:rPr>
              <a:t>Context Aware Computing </a:t>
            </a:r>
            <a:r>
              <a:rPr lang="en-GB" sz="1200" dirty="0" smtClean="0">
                <a:latin typeface="+mj-lt"/>
              </a:rPr>
              <a:t>for </a:t>
            </a:r>
            <a:r>
              <a:rPr lang="en-US" sz="1200" dirty="0" smtClean="0">
                <a:latin typeface="+mj-lt"/>
              </a:rPr>
              <a:t>The </a:t>
            </a:r>
            <a:r>
              <a:rPr lang="en-US" sz="1200" dirty="0">
                <a:latin typeface="+mj-lt"/>
              </a:rPr>
              <a:t>Internet of Things: A </a:t>
            </a:r>
            <a:r>
              <a:rPr lang="en-US" sz="1200" dirty="0" smtClean="0">
                <a:latin typeface="+mj-lt"/>
              </a:rPr>
              <a:t>Survey]</a:t>
            </a:r>
            <a:endParaRPr lang="bg-BG" sz="12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4725144"/>
            <a:ext cx="8352928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4941168"/>
            <a:ext cx="1800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SN </a:t>
            </a:r>
            <a:r>
              <a:rPr lang="en-GB" sz="1400" dirty="0" smtClean="0">
                <a:latin typeface="+mj-lt"/>
              </a:rPr>
              <a:t>can exist without </a:t>
            </a:r>
            <a:r>
              <a:rPr lang="en-GB" sz="1400" dirty="0" err="1" smtClean="0">
                <a:latin typeface="+mj-lt"/>
              </a:rPr>
              <a:t>IoT</a:t>
            </a:r>
            <a:endParaRPr lang="bg-BG" sz="1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3985900"/>
            <a:ext cx="1800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</a:rPr>
              <a:t>IoT</a:t>
            </a:r>
            <a:r>
              <a:rPr lang="en-US" sz="1400" dirty="0" smtClean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cannot exist without SN</a:t>
            </a:r>
            <a:endParaRPr lang="bg-BG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996952"/>
            <a:ext cx="18002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+mj-lt"/>
              </a:rPr>
              <a:t>IoT</a:t>
            </a:r>
            <a:r>
              <a:rPr lang="en-US" sz="1400" dirty="0" smtClean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is not focused on a concrete application</a:t>
            </a:r>
            <a:endParaRPr lang="bg-BG" sz="1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8752" y="3842464"/>
            <a:ext cx="46454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j-lt"/>
              </a:rPr>
              <a:t>It is developed to deliver generic services and properties like intelligence, context-awareness …</a:t>
            </a:r>
            <a:endParaRPr lang="bg-BG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6848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VES as </a:t>
            </a:r>
            <a:r>
              <a:rPr lang="en-US" dirty="0" err="1" smtClean="0"/>
              <a:t>iot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 dirty="0"/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3775027" y="4134778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588570" y="3149576"/>
            <a:ext cx="301226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277371" y="4432716"/>
            <a:ext cx="288658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lowchart: Magnetic Disk 19"/>
          <p:cNvSpPr>
            <a:spLocks noChangeArrowheads="1"/>
          </p:cNvSpPr>
          <p:nvPr/>
        </p:nvSpPr>
        <p:spPr bwMode="auto">
          <a:xfrm>
            <a:off x="4192101" y="332216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DiLibs</a:t>
            </a:r>
            <a:endParaRPr kumimoji="0" lang="en-US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786052" y="3086901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3666881" y="3366212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408290" y="3993579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979829" y="4801357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419872" y="2537954"/>
            <a:ext cx="2177908" cy="3042672"/>
          </a:xfrm>
          <a:prstGeom prst="ellipse">
            <a:avLst/>
          </a:prstGeom>
          <a:solidFill>
            <a:srgbClr val="C00000">
              <a:alpha val="0"/>
            </a:srgbClr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2595257" y="2286945"/>
            <a:ext cx="3992967" cy="3364281"/>
          </a:xfrm>
          <a:prstGeom prst="ellipse">
            <a:avLst/>
          </a:prstGeom>
          <a:solidFill>
            <a:srgbClr val="5B9BD5">
              <a:alpha val="0"/>
            </a:srgbClr>
          </a:solidFill>
          <a:ln w="1270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220072" y="2943494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275856" y="4181189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owchart: Magnetic Disk 19"/>
          <p:cNvSpPr>
            <a:spLocks noChangeArrowheads="1"/>
          </p:cNvSpPr>
          <p:nvPr/>
        </p:nvSpPr>
        <p:spPr bwMode="auto">
          <a:xfrm>
            <a:off x="4211206" y="438365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Admin</a:t>
            </a: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94645"/>
            <a:ext cx="936104" cy="526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7944" y="1894645"/>
            <a:ext cx="936104" cy="52624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2051720" y="1700808"/>
            <a:ext cx="5112568" cy="4176464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682902" y="4797152"/>
            <a:ext cx="576941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Sensor level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what information would we collect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Standards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SCORM 2004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CC (QTI);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Network infrastructure;</a:t>
            </a:r>
            <a:endParaRPr lang="bg-BG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Information resources location;</a:t>
            </a:r>
            <a:endParaRPr lang="bg-B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4548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VES as </a:t>
            </a:r>
            <a:r>
              <a:rPr lang="en-US" dirty="0" err="1" smtClean="0"/>
              <a:t>iot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15th Workshop SEERE, 24th-30th August 2015,  Bohinj</a:t>
            </a:r>
            <a:endParaRPr lang="en-US" dirty="0"/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3775027" y="4134778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588570" y="3149576"/>
            <a:ext cx="301226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277371" y="4432716"/>
            <a:ext cx="288658" cy="27447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lowchart: Magnetic Disk 19"/>
          <p:cNvSpPr>
            <a:spLocks noChangeArrowheads="1"/>
          </p:cNvSpPr>
          <p:nvPr/>
        </p:nvSpPr>
        <p:spPr bwMode="auto">
          <a:xfrm>
            <a:off x="4192101" y="332216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DiLibs</a:t>
            </a:r>
            <a:endParaRPr kumimoji="0" lang="en-US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786052" y="3086901"/>
            <a:ext cx="1506028" cy="1035116"/>
          </a:xfrm>
          <a:prstGeom prst="ellipse">
            <a:avLst/>
          </a:prstGeom>
          <a:solidFill>
            <a:srgbClr val="5B9BD5">
              <a:alpha val="1176"/>
            </a:srgbClr>
          </a:solidFill>
          <a:ln w="12700">
            <a:solidFill>
              <a:srgbClr val="41719C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3666881" y="3366212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408290" y="3993579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979829" y="4801357"/>
            <a:ext cx="301226" cy="274473"/>
          </a:xfrm>
          <a:prstGeom prst="ellipse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419872" y="2537954"/>
            <a:ext cx="2177908" cy="3042672"/>
          </a:xfrm>
          <a:prstGeom prst="ellipse">
            <a:avLst/>
          </a:prstGeom>
          <a:solidFill>
            <a:srgbClr val="C00000">
              <a:alpha val="0"/>
            </a:srgbClr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2595257" y="2286945"/>
            <a:ext cx="3992967" cy="3364281"/>
          </a:xfrm>
          <a:prstGeom prst="ellipse">
            <a:avLst/>
          </a:prstGeom>
          <a:solidFill>
            <a:srgbClr val="5B9BD5">
              <a:alpha val="0"/>
            </a:srgbClr>
          </a:solidFill>
          <a:ln w="1270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220072" y="2943494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275856" y="4181189"/>
            <a:ext cx="288658" cy="27447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41719C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owchart: Magnetic Disk 19"/>
          <p:cNvSpPr>
            <a:spLocks noChangeArrowheads="1"/>
          </p:cNvSpPr>
          <p:nvPr/>
        </p:nvSpPr>
        <p:spPr bwMode="auto">
          <a:xfrm>
            <a:off x="4211206" y="4383654"/>
            <a:ext cx="720834" cy="580336"/>
          </a:xfrm>
          <a:prstGeom prst="flowChartMagneticDisk">
            <a:avLst/>
          </a:prstGeom>
          <a:solidFill>
            <a:srgbClr val="F2F2F2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Admin</a:t>
            </a: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94645"/>
            <a:ext cx="936104" cy="526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7944" y="1894645"/>
            <a:ext cx="936104" cy="52624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2051720" y="1700808"/>
            <a:ext cx="5112568" cy="4176464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682902" y="4797152"/>
            <a:ext cx="576941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Sensor level</a:t>
            </a:r>
            <a:r>
              <a:rPr lang="bg-BG" sz="1600" dirty="0" smtClean="0"/>
              <a:t>: </a:t>
            </a:r>
            <a:r>
              <a:rPr lang="en-GB" sz="1600" dirty="0" smtClean="0"/>
              <a:t>what information would we collect</a:t>
            </a:r>
            <a:r>
              <a:rPr lang="bg-BG" sz="1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Standards</a:t>
            </a:r>
            <a:r>
              <a:rPr lang="bg-BG" sz="1600" dirty="0" smtClean="0"/>
              <a:t> - </a:t>
            </a:r>
            <a:r>
              <a:rPr lang="en-US" sz="1600" dirty="0" smtClean="0"/>
              <a:t>SCORM 2004</a:t>
            </a:r>
            <a:r>
              <a:rPr lang="bg-BG" sz="1600" dirty="0" smtClean="0"/>
              <a:t>, </a:t>
            </a:r>
            <a:r>
              <a:rPr lang="en-US" sz="1600" dirty="0" smtClean="0"/>
              <a:t>CC (QTI);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Network infrastructure;</a:t>
            </a:r>
            <a:endParaRPr lang="bg-BG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Information resources location;</a:t>
            </a:r>
            <a:endParaRPr lang="bg-BG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91680" y="3494790"/>
            <a:ext cx="576941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 level</a:t>
            </a:r>
            <a:r>
              <a:rPr lang="bg-BG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developing models for operation of VES</a:t>
            </a:r>
            <a:endParaRPr lang="bg-BG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 results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Teaching/Learning effectiveness</a:t>
            </a:r>
            <a:endParaRPr lang="bg-BG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 and organizing educational process</a:t>
            </a:r>
            <a:endParaRPr lang="bg-BG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99592" y="4707189"/>
            <a:ext cx="7344816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5713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LC2a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дицински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дицин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DeLC2a</Template>
  <TotalTime>6715</TotalTime>
  <Words>702</Words>
  <Application>Microsoft Office PowerPoint</Application>
  <PresentationFormat>On-screen Show (4:3)</PresentationFormat>
  <Paragraphs>148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DeLC2a</vt:lpstr>
      <vt:lpstr>Visio</vt:lpstr>
      <vt:lpstr>Virtual education space for lifelong learning</vt:lpstr>
      <vt:lpstr>Goals &amp; HISTORY</vt:lpstr>
      <vt:lpstr>Infrastructure of DeLC</vt:lpstr>
      <vt:lpstr>From delc to ves</vt:lpstr>
      <vt:lpstr>virtual education space</vt:lpstr>
      <vt:lpstr>Virtual education space</vt:lpstr>
      <vt:lpstr>Iot infrastructure</vt:lpstr>
      <vt:lpstr>VES as iot</vt:lpstr>
      <vt:lpstr>VES as iot</vt:lpstr>
      <vt:lpstr>VES as iot</vt:lpstr>
      <vt:lpstr>Lifelong learning </vt:lpstr>
      <vt:lpstr>Lifelong learning model</vt:lpstr>
      <vt:lpstr>Agents’ support</vt:lpstr>
      <vt:lpstr>Robotics (preview)</vt:lpstr>
      <vt:lpstr>Development environment</vt:lpstr>
      <vt:lpstr>Under construction</vt:lpstr>
      <vt:lpstr>Thank you for your attention!</vt:lpstr>
    </vt:vector>
  </TitlesOfParts>
  <Company>ISY Intellect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Интегриране на бази от данни във web среда</dc:title>
  <dc:subject>Динамичен HTML</dc:subject>
  <dc:creator>Emil Doychev</dc:creator>
  <cp:lastModifiedBy> Vladimir Valkanov</cp:lastModifiedBy>
  <cp:revision>1010</cp:revision>
  <cp:lastPrinted>1601-01-01T00:00:00Z</cp:lastPrinted>
  <dcterms:created xsi:type="dcterms:W3CDTF">2002-05-08T12:29:51Z</dcterms:created>
  <dcterms:modified xsi:type="dcterms:W3CDTF">2015-08-25T09:24:58Z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